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6"/>
  </p:notesMasterIdLst>
  <p:handoutMasterIdLst>
    <p:handoutMasterId r:id="rId17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7" r:id="rId9"/>
    <p:sldId id="269" r:id="rId10"/>
    <p:sldId id="262" r:id="rId11"/>
    <p:sldId id="263" r:id="rId12"/>
    <p:sldId id="270" r:id="rId13"/>
    <p:sldId id="268" r:id="rId14"/>
    <p:sldId id="264" r:id="rId1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5C90"/>
    <a:srgbClr val="3A927D"/>
    <a:srgbClr val="164770"/>
    <a:srgbClr val="245A4D"/>
    <a:srgbClr val="66C2AC"/>
    <a:srgbClr val="257AC1"/>
    <a:srgbClr val="14436A"/>
    <a:srgbClr val="327E6C"/>
    <a:srgbClr val="1F649D"/>
    <a:srgbClr val="62D5E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8838" autoAdjust="0"/>
    <p:restoredTop sz="94660"/>
  </p:normalViewPr>
  <p:slideViewPr>
    <p:cSldViewPr showGuides="1">
      <p:cViewPr varScale="1">
        <p:scale>
          <a:sx n="104" d="100"/>
          <a:sy n="104" d="100"/>
        </p:scale>
        <p:origin x="-102" y="-186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FD6A4D-9D81-4513-A144-F63AC391554C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A790D-3A57-4FF2-8C49-3AC1E0CF3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74AC81-2FC8-4081-97DF-3FA26CAAD240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D76A1C-D914-40F1-96FE-D8741CE04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76A1C-D914-40F1-96FE-D8741CE049C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76A1C-D914-40F1-96FE-D8741CE049C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76A1C-D914-40F1-96FE-D8741CE049C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76A1C-D914-40F1-96FE-D8741CE049C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76A1C-D914-40F1-96FE-D8741CE049C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76A1C-D914-40F1-96FE-D8741CE049C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76A1C-D914-40F1-96FE-D8741CE049C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76A1C-D914-40F1-96FE-D8741CE049C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76A1C-D914-40F1-96FE-D8741CE049C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76A1C-D914-40F1-96FE-D8741CE049C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76A1C-D914-40F1-96FE-D8741CE049C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76A1C-D914-40F1-96FE-D8741CE049C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76A1C-D914-40F1-96FE-D8741CE049C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scene3d>
              <a:camera prst="orthographicFront"/>
              <a:lightRig rig="threePt" dir="t"/>
            </a:scene3d>
          </a:bodyPr>
          <a:lstStyle>
            <a:lvl1pPr>
              <a:defRPr b="1">
                <a:solidFill>
                  <a:srgbClr val="14436A"/>
                </a:solidFill>
                <a:latin typeface="Century Gothic" pitchFamily="34" charset="0"/>
                <a:cs typeface="Segoe UI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245A4D"/>
                </a:solidFill>
                <a:effectLst>
                  <a:outerShdw blurRad="50800" dist="38100" dir="2700000" algn="tl" rotWithShape="0">
                    <a:schemeClr val="bg1">
                      <a:lumMod val="75000"/>
                      <a:alpha val="40000"/>
                    </a:schemeClr>
                  </a:outerShdw>
                </a:effectLst>
                <a:latin typeface="Century Gothic" pitchFamily="34" charset="0"/>
                <a:cs typeface="Segoe U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3621-88B8-4EF6-A7EC-28D1D61DFBC4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3621-88B8-4EF6-A7EC-28D1D61DFBC4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3621-88B8-4EF6-A7EC-28D1D61DFBC4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3621-88B8-4EF6-A7EC-28D1D61DFBC4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3621-88B8-4EF6-A7EC-28D1D61DFBC4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3A927D"/>
                </a:solidFill>
              </a:defRPr>
            </a:lvl1pPr>
            <a:lvl2pPr>
              <a:defRPr sz="2400">
                <a:solidFill>
                  <a:srgbClr val="3A927D"/>
                </a:solidFill>
              </a:defRPr>
            </a:lvl2pPr>
            <a:lvl3pPr>
              <a:defRPr sz="2000">
                <a:solidFill>
                  <a:srgbClr val="3A927D"/>
                </a:solidFill>
              </a:defRPr>
            </a:lvl3pPr>
            <a:lvl4pPr>
              <a:defRPr sz="1800">
                <a:solidFill>
                  <a:srgbClr val="3A927D"/>
                </a:solidFill>
              </a:defRPr>
            </a:lvl4pPr>
            <a:lvl5pPr>
              <a:defRPr sz="1800">
                <a:solidFill>
                  <a:srgbClr val="3A927D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3621-88B8-4EF6-A7EC-28D1D61DFBC4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A927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rgbClr val="3A927D"/>
                </a:solidFill>
              </a:defRPr>
            </a:lvl1pPr>
            <a:lvl2pPr>
              <a:defRPr sz="2000">
                <a:solidFill>
                  <a:srgbClr val="3A927D"/>
                </a:solidFill>
              </a:defRPr>
            </a:lvl2pPr>
            <a:lvl3pPr>
              <a:defRPr sz="1800">
                <a:solidFill>
                  <a:srgbClr val="3A927D"/>
                </a:solidFill>
              </a:defRPr>
            </a:lvl3pPr>
            <a:lvl4pPr>
              <a:defRPr sz="1600">
                <a:solidFill>
                  <a:srgbClr val="3A927D"/>
                </a:solidFill>
              </a:defRPr>
            </a:lvl4pPr>
            <a:lvl5pPr>
              <a:defRPr sz="1600">
                <a:solidFill>
                  <a:srgbClr val="3A927D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3621-88B8-4EF6-A7EC-28D1D61DFBC4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3621-88B8-4EF6-A7EC-28D1D61DFBC4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3621-88B8-4EF6-A7EC-28D1D61DFBC4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3621-88B8-4EF6-A7EC-28D1D61DFBC4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3621-88B8-4EF6-A7EC-28D1D61DFBC4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>
              <a:bevelB w="0" h="0"/>
              <a:contourClr>
                <a:srgbClr val="1C5C90"/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CE13621-88B8-4EF6-A7EC-28D1D61DFBC4}" type="datetimeFigureOut">
              <a:rPr lang="ru-RU" smtClean="0"/>
              <a:pPr/>
              <a:t>23.06.2017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ln>
            <a:noFill/>
          </a:ln>
          <a:solidFill>
            <a:srgbClr val="164770"/>
          </a:solidFill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  <a:latin typeface="+mj-lt"/>
          <a:ea typeface="+mj-ea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 baseline="0">
          <a:solidFill>
            <a:srgbClr val="1C5C90"/>
          </a:solidFill>
          <a:latin typeface="+mn-lt"/>
          <a:ea typeface="+mn-ea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 baseline="0">
          <a:solidFill>
            <a:srgbClr val="1C5C90"/>
          </a:solidFill>
          <a:latin typeface="+mn-lt"/>
          <a:ea typeface="+mn-ea"/>
          <a:cs typeface="Segoe U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 baseline="0">
          <a:solidFill>
            <a:srgbClr val="1C5C90"/>
          </a:solidFill>
          <a:latin typeface="+mn-lt"/>
          <a:ea typeface="+mn-ea"/>
          <a:cs typeface="Segoe U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 baseline="0">
          <a:solidFill>
            <a:srgbClr val="1C5C90"/>
          </a:solidFill>
          <a:latin typeface="+mn-lt"/>
          <a:ea typeface="+mn-ea"/>
          <a:cs typeface="Segoe UI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 baseline="0">
          <a:solidFill>
            <a:srgbClr val="1C5C90"/>
          </a:solidFill>
          <a:latin typeface="+mn-lt"/>
          <a:ea typeface="+mn-ea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164770"/>
          </a:solidFill>
          <a:latin typeface="Segoe UI" pitchFamily="34" charset="0"/>
          <a:ea typeface="+mn-ea"/>
          <a:cs typeface="Segoe UI" pitchFamily="34" charset="0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rgbClr val="164770"/>
          </a:solidFill>
          <a:latin typeface="Segoe UI" pitchFamily="34" charset="0"/>
          <a:ea typeface="+mn-ea"/>
          <a:cs typeface="Segoe UI" pitchFamily="34" charset="0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rgbClr val="164770"/>
          </a:solidFill>
          <a:latin typeface="Segoe UI" pitchFamily="34" charset="0"/>
          <a:ea typeface="+mn-ea"/>
          <a:cs typeface="Segoe UI" pitchFamily="34" charset="0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400" kern="1200">
          <a:solidFill>
            <a:srgbClr val="164770"/>
          </a:solidFill>
          <a:latin typeface="Segoe UI" pitchFamily="34" charset="0"/>
          <a:ea typeface="+mn-ea"/>
          <a:cs typeface="Segoe UI" pitchFamily="34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3000372"/>
            <a:ext cx="7843838" cy="19288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ВНЕДРЕНИЕ 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НОВЫХ ФОРМ ОБУЧЕНИЯ СТУДЕНТОВ В РАМКАХ ЭКСПЕРИМЕНТАЛЬНОЙ ПЛОЩАДКИ</a:t>
            </a:r>
            <a:r>
              <a:rPr lang="ru-RU" sz="47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7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7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7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 descr="E:\КЛАСТЕР\мкс.gif"/>
          <p:cNvPicPr>
            <a:picLocks noChangeAspect="1" noChangeArrowheads="1"/>
          </p:cNvPicPr>
          <p:nvPr/>
        </p:nvPicPr>
        <p:blipFill>
          <a:blip r:embed="rId3" cstate="print">
            <a:lum bright="-28000" contrast="32000"/>
          </a:blip>
          <a:srcRect/>
          <a:stretch>
            <a:fillRect/>
          </a:stretch>
        </p:blipFill>
        <p:spPr bwMode="auto">
          <a:xfrm>
            <a:off x="214282" y="357166"/>
            <a:ext cx="163538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000232" y="500042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Государственное  автономное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профессиональное образовательное учреждение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8794" y="1071546"/>
            <a:ext cx="6143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«Международный колледж сервиса»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4414" y="214290"/>
            <a:ext cx="7143800" cy="85725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Практико-ориентированная</a:t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форма обучения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E:\КЛАСТЕР\мкс.gif"/>
          <p:cNvPicPr>
            <a:picLocks noChangeAspect="1" noChangeArrowheads="1"/>
          </p:cNvPicPr>
          <p:nvPr/>
        </p:nvPicPr>
        <p:blipFill>
          <a:blip r:embed="rId3" cstate="print">
            <a:lum bright="-27000" contrast="27000"/>
          </a:blip>
          <a:srcRect/>
          <a:stretch>
            <a:fillRect/>
          </a:stretch>
        </p:blipFill>
        <p:spPr bwMode="auto">
          <a:xfrm>
            <a:off x="214282" y="142852"/>
            <a:ext cx="118110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Скругленный прямоугольник 43"/>
          <p:cNvSpPr/>
          <p:nvPr/>
        </p:nvSpPr>
        <p:spPr>
          <a:xfrm>
            <a:off x="1785918" y="5072074"/>
            <a:ext cx="5286412" cy="42862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Дипломная работа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5" name="Прямая со стрелкой 44"/>
          <p:cNvCxnSpPr/>
          <p:nvPr/>
        </p:nvCxnSpPr>
        <p:spPr>
          <a:xfrm rot="5400000">
            <a:off x="4428727" y="4928801"/>
            <a:ext cx="285752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5400000">
            <a:off x="4428727" y="5643181"/>
            <a:ext cx="285752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Скругленный прямоугольник 47"/>
          <p:cNvSpPr/>
          <p:nvPr/>
        </p:nvSpPr>
        <p:spPr>
          <a:xfrm>
            <a:off x="1500166" y="5786454"/>
            <a:ext cx="5786478" cy="42862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Выпуск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714876" y="1500174"/>
            <a:ext cx="1857388" cy="500066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Колледж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357422" y="1500174"/>
            <a:ext cx="2071702" cy="500066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Предприятие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9" name="Прямая со стрелкой 48"/>
          <p:cNvCxnSpPr/>
          <p:nvPr/>
        </p:nvCxnSpPr>
        <p:spPr>
          <a:xfrm rot="5400000">
            <a:off x="3465108" y="2178438"/>
            <a:ext cx="357190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endCxn id="51" idx="0"/>
          </p:cNvCxnSpPr>
          <p:nvPr/>
        </p:nvCxnSpPr>
        <p:spPr>
          <a:xfrm rot="5400000">
            <a:off x="5322496" y="2178438"/>
            <a:ext cx="357190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Скругленный прямоугольник 50"/>
          <p:cNvSpPr/>
          <p:nvPr/>
        </p:nvSpPr>
        <p:spPr>
          <a:xfrm>
            <a:off x="4714876" y="2357430"/>
            <a:ext cx="1571636" cy="185738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Практико-ориентированные часы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(консультации, лабораторные работы, зачеты, экзамены  по всем дисциплинам)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 rot="5400000">
            <a:off x="5214942" y="4500570"/>
            <a:ext cx="57150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3178959" y="4321975"/>
            <a:ext cx="92869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3643306" y="4786322"/>
            <a:ext cx="185738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rot="10800000">
            <a:off x="4429124" y="192721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flipV="1">
            <a:off x="4429124" y="1714488"/>
            <a:ext cx="285752" cy="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Скругленный прямоугольник 56"/>
          <p:cNvSpPr/>
          <p:nvPr/>
        </p:nvSpPr>
        <p:spPr>
          <a:xfrm>
            <a:off x="2714612" y="2357430"/>
            <a:ext cx="1571636" cy="150019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Учебно-производственная практика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(трудовая деятельность, лабораторная работа 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4" grpId="0" animBg="1"/>
      <p:bldP spid="48" grpId="0" animBg="1"/>
      <p:bldP spid="33" grpId="0" animBg="1"/>
      <p:bldP spid="37" grpId="0" animBg="1"/>
      <p:bldP spid="51" grpId="0" animBg="1"/>
      <p:bldP spid="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0100" y="142851"/>
            <a:ext cx="7772400" cy="1071571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Преимущества «дуальной» и 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практико-ориентированной форм обучения</a:t>
            </a:r>
            <a:endParaRPr lang="ru-RU" sz="3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E:\КЛАСТЕР\мкс.gif"/>
          <p:cNvPicPr>
            <a:picLocks noChangeAspect="1" noChangeArrowheads="1"/>
          </p:cNvPicPr>
          <p:nvPr/>
        </p:nvPicPr>
        <p:blipFill>
          <a:blip r:embed="rId3" cstate="print">
            <a:lum bright="-27000" contrast="27000"/>
          </a:blip>
          <a:srcRect/>
          <a:stretch>
            <a:fillRect/>
          </a:stretch>
        </p:blipFill>
        <p:spPr bwMode="auto">
          <a:xfrm>
            <a:off x="214282" y="142852"/>
            <a:ext cx="118110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785786" y="1571612"/>
            <a:ext cx="79296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363538"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мотивации студентов к учебе;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85786" y="2214554"/>
            <a:ext cx="75009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363538"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творческого мышления, привитие самостоятельности, повышение профессио-нализма студента;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85786" y="3643314"/>
            <a:ext cx="7643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Осмысление знаний через самостоятельную подготовку к занятиям;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14348" y="4714884"/>
            <a:ext cx="77153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Полученные знания зависят больше от работы студента над собой, чем от личности педагога;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/>
      <p:bldP spid="22" grpId="0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0100" y="142851"/>
            <a:ext cx="7772400" cy="1071571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Преимущества «дуальной» и 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практико-ориентированной форм обучения</a:t>
            </a:r>
            <a:endParaRPr lang="ru-RU" sz="3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E:\КЛАСТЕР\мкс.gif"/>
          <p:cNvPicPr>
            <a:picLocks noChangeAspect="1" noChangeArrowheads="1"/>
          </p:cNvPicPr>
          <p:nvPr/>
        </p:nvPicPr>
        <p:blipFill>
          <a:blip r:embed="rId3" cstate="print">
            <a:lum bright="-27000" contrast="27000"/>
          </a:blip>
          <a:srcRect/>
          <a:stretch>
            <a:fillRect/>
          </a:stretch>
        </p:blipFill>
        <p:spPr bwMode="auto">
          <a:xfrm>
            <a:off x="214282" y="142852"/>
            <a:ext cx="118110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785786" y="1428736"/>
            <a:ext cx="77153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363538"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Возможность получения теоретических знаний через практический опыт;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857224" y="5286388"/>
            <a:ext cx="72152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363538"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Возможность заработать.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857224" y="2571744"/>
            <a:ext cx="75009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Возможность получать знания без механического заучивания;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3714752"/>
            <a:ext cx="77867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Тесное взаимодействие с работодателем, позволяющее готовить специалистов, соответствующих  его требованиям;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/>
      <p:bldP spid="22" grpId="0"/>
      <p:bldP spid="23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8662" y="2571744"/>
            <a:ext cx="7215238" cy="1714512"/>
          </a:xfrm>
        </p:spPr>
        <p:txBody>
          <a:bodyPr>
            <a:noAutofit/>
          </a:bodyPr>
          <a:lstStyle/>
          <a:p>
            <a:r>
              <a:rPr lang="ru-RU" sz="55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5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E:\КЛАСТЕР\мкс.gif"/>
          <p:cNvPicPr>
            <a:picLocks noChangeAspect="1" noChangeArrowheads="1"/>
          </p:cNvPicPr>
          <p:nvPr/>
        </p:nvPicPr>
        <p:blipFill>
          <a:blip r:embed="rId3" cstate="print">
            <a:lum bright="-27000" contrast="27000"/>
          </a:blip>
          <a:srcRect/>
          <a:stretch>
            <a:fillRect/>
          </a:stretch>
        </p:blipFill>
        <p:spPr bwMode="auto">
          <a:xfrm>
            <a:off x="3286116" y="785794"/>
            <a:ext cx="2180507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142852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Проблемы современного профессионального образования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E:\КЛАСТЕР\мкс.gif"/>
          <p:cNvPicPr>
            <a:picLocks noChangeAspect="1" noChangeArrowheads="1"/>
          </p:cNvPicPr>
          <p:nvPr/>
        </p:nvPicPr>
        <p:blipFill>
          <a:blip r:embed="rId3" cstate="print">
            <a:lum bright="-27000" contrast="27000"/>
          </a:blip>
          <a:srcRect/>
          <a:stretch>
            <a:fillRect/>
          </a:stretch>
        </p:blipFill>
        <p:spPr bwMode="auto">
          <a:xfrm>
            <a:off x="142844" y="142852"/>
            <a:ext cx="118110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28596" y="2000240"/>
            <a:ext cx="828680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indent="-450850">
              <a:buFont typeface="Wingdings" pitchFamily="2" charset="2"/>
              <a:buChar char="ü"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Общее снижение интереса к учёбе у детей;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2643182"/>
            <a:ext cx="814393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indent="-450850">
              <a:buFont typeface="Wingdings" pitchFamily="2" charset="2"/>
              <a:buChar char="ü"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Низкий уровень школьной подготовки и отсутствие навыков самостоятельного получения знаний;</a:t>
            </a:r>
            <a:endParaRPr lang="ru-RU" sz="2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3643314"/>
            <a:ext cx="564360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Консерватизм педагогов;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4357694"/>
            <a:ext cx="785818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6088" indent="-446088">
              <a:buFont typeface="Wingdings" pitchFamily="2" charset="2"/>
              <a:buChar char="ü"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Отсутствие альтернативных путей получения профессионального образования.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Действующие пути </a:t>
            </a:r>
            <a:b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получения знаний 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E:\КЛАСТЕР\мкс.gif"/>
          <p:cNvPicPr>
            <a:picLocks noChangeAspect="1" noChangeArrowheads="1"/>
          </p:cNvPicPr>
          <p:nvPr/>
        </p:nvPicPr>
        <p:blipFill>
          <a:blip r:embed="rId3" cstate="print">
            <a:lum bright="-27000" contrast="27000"/>
          </a:blip>
          <a:srcRect/>
          <a:stretch>
            <a:fillRect/>
          </a:stretch>
        </p:blipFill>
        <p:spPr bwMode="auto">
          <a:xfrm>
            <a:off x="214282" y="142852"/>
            <a:ext cx="118110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00034" y="1714488"/>
            <a:ext cx="8286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indent="-450850"/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участии учебного заведения:</a:t>
            </a:r>
          </a:p>
          <a:p>
            <a:pPr marL="450850" indent="-450850">
              <a:buFont typeface="Wingdings" pitchFamily="2" charset="2"/>
              <a:buChar char="ü"/>
            </a:pPr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2357430"/>
            <a:ext cx="8143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indent="-271463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Аудиторные теоретические занятия, дублируемые практическими занятиями по той же теме;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71472" y="3500438"/>
            <a:ext cx="77153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indent="-271463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Самостоятельное изучение темы по предлагаемой литературе.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00034" y="4786322"/>
            <a:ext cx="8215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участии предприятия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5500702"/>
            <a:ext cx="78581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indent="-360363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Производственная практика.</a:t>
            </a:r>
          </a:p>
        </p:txBody>
      </p:sp>
      <p:pic>
        <p:nvPicPr>
          <p:cNvPr id="16" name="Рисунок 15" descr="IMG_168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4143380"/>
            <a:ext cx="3473841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8662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Альтернативные пути </a:t>
            </a:r>
            <a:b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получения знаний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E:\КЛАСТЕР\мкс.gif"/>
          <p:cNvPicPr>
            <a:picLocks noChangeAspect="1" noChangeArrowheads="1"/>
          </p:cNvPicPr>
          <p:nvPr/>
        </p:nvPicPr>
        <p:blipFill>
          <a:blip r:embed="rId3" cstate="print">
            <a:lum bright="-27000" contrast="27000"/>
          </a:blip>
          <a:srcRect/>
          <a:stretch>
            <a:fillRect/>
          </a:stretch>
        </p:blipFill>
        <p:spPr bwMode="auto">
          <a:xfrm>
            <a:off x="214282" y="142852"/>
            <a:ext cx="118110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428992" y="1428736"/>
            <a:ext cx="57150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indent="-450850"/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участии учебного заведения:</a:t>
            </a:r>
          </a:p>
          <a:p>
            <a:pPr marL="450850" indent="-450850">
              <a:buFont typeface="Wingdings" pitchFamily="2" charset="2"/>
              <a:buChar char="ü"/>
            </a:pPr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43306" y="2000240"/>
            <a:ext cx="521497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Объединение теоретических и практических занятий в практико-ориентированные часы, состоящие из  консультаций и лабораторно-практических работ.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4572008"/>
            <a:ext cx="8215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участии предприятия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5143512"/>
            <a:ext cx="78581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Теоретические и практические занятия на полигоне;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6072206"/>
            <a:ext cx="78581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Рабочие места на предприятии.</a:t>
            </a:r>
          </a:p>
        </p:txBody>
      </p:sp>
      <p:pic>
        <p:nvPicPr>
          <p:cNvPr id="1026" name="Picture 2" descr="C:\Users\BS\Desktop\ПРЕЗЕНТАЦИЯ ТПП\IMG_03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000240"/>
            <a:ext cx="3212820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3" grpId="0"/>
      <p:bldP spid="14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71414"/>
            <a:ext cx="8572528" cy="1000107"/>
          </a:xfrm>
        </p:spPr>
        <p:txBody>
          <a:bodyPr>
            <a:noAutofit/>
          </a:bodyPr>
          <a:lstStyle/>
          <a:p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Траектории различных форм обучения студентов колледжа в рамках экспериментальной площадки</a:t>
            </a:r>
            <a:endParaRPr lang="ru-RU" sz="26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E:\КЛАСТЕР\мкс.gif"/>
          <p:cNvPicPr>
            <a:picLocks noChangeAspect="1" noChangeArrowheads="1"/>
          </p:cNvPicPr>
          <p:nvPr/>
        </p:nvPicPr>
        <p:blipFill>
          <a:blip r:embed="rId3" cstate="print">
            <a:lum bright="-27000" contrast="27000"/>
          </a:blip>
          <a:srcRect/>
          <a:stretch>
            <a:fillRect/>
          </a:stretch>
        </p:blipFill>
        <p:spPr bwMode="auto">
          <a:xfrm>
            <a:off x="142844" y="142852"/>
            <a:ext cx="118110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Скругленный прямоугольник 20"/>
          <p:cNvSpPr/>
          <p:nvPr/>
        </p:nvSpPr>
        <p:spPr>
          <a:xfrm>
            <a:off x="3000364" y="1142984"/>
            <a:ext cx="2857520" cy="285752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СПО + СПО по профессиям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8" name="Прямая со стрелкой 67"/>
          <p:cNvCxnSpPr/>
          <p:nvPr/>
        </p:nvCxnSpPr>
        <p:spPr>
          <a:xfrm rot="5400000">
            <a:off x="4429918" y="1499380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Скругленный прямоугольник 72"/>
          <p:cNvSpPr/>
          <p:nvPr/>
        </p:nvSpPr>
        <p:spPr>
          <a:xfrm>
            <a:off x="3000364" y="1571612"/>
            <a:ext cx="2857520" cy="285752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База 9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+ База 11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4" name="Прямая со стрелкой 73"/>
          <p:cNvCxnSpPr/>
          <p:nvPr/>
        </p:nvCxnSpPr>
        <p:spPr>
          <a:xfrm rot="5400000">
            <a:off x="4429918" y="1928008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>
            <a:off x="1500166" y="1998652"/>
            <a:ext cx="607223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 rot="5400000">
            <a:off x="7500958" y="2071678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/>
          <p:nvPr/>
        </p:nvCxnSpPr>
        <p:spPr>
          <a:xfrm rot="5400000">
            <a:off x="1427934" y="2070884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/>
          <p:nvPr/>
        </p:nvCxnSpPr>
        <p:spPr>
          <a:xfrm rot="5400000">
            <a:off x="4429124" y="2071678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Скругленный прямоугольник 82"/>
          <p:cNvSpPr/>
          <p:nvPr/>
        </p:nvSpPr>
        <p:spPr>
          <a:xfrm>
            <a:off x="214282" y="2143116"/>
            <a:ext cx="2643206" cy="57150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ТРАДИЦИОННАЯ ФОРМА ОБУЧЕНИЯ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(по ФГОС)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3000364" y="2143116"/>
            <a:ext cx="2928958" cy="57150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«ДУАЛЬНАЯ» ФОРМА ОБУЧЕНИЯ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(учебный полигон на предприятии)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6072198" y="2143116"/>
            <a:ext cx="2928958" cy="57150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ПРАКТИКО-ОРИЕНТИРОВАННАЯ ФОРМА ОБУЧЕНИЯ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(для работающих студентов)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0" name="Прямая со стрелкой 89"/>
          <p:cNvCxnSpPr/>
          <p:nvPr/>
        </p:nvCxnSpPr>
        <p:spPr>
          <a:xfrm rot="5400000">
            <a:off x="1429522" y="2785264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Скругленный прямоугольник 90"/>
          <p:cNvSpPr/>
          <p:nvPr/>
        </p:nvSpPr>
        <p:spPr>
          <a:xfrm>
            <a:off x="500034" y="2857496"/>
            <a:ext cx="2071702" cy="35719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Колледж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500034" y="3357562"/>
            <a:ext cx="2071702" cy="78581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Аудиторные занятия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(специальные и общепрофессиональные дисциплины)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5" name="Прямая со стрелкой 94"/>
          <p:cNvCxnSpPr/>
          <p:nvPr/>
        </p:nvCxnSpPr>
        <p:spPr>
          <a:xfrm rot="5400000">
            <a:off x="1429522" y="3285330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Скругленный прямоугольник 95"/>
          <p:cNvSpPr/>
          <p:nvPr/>
        </p:nvSpPr>
        <p:spPr>
          <a:xfrm>
            <a:off x="500034" y="4286256"/>
            <a:ext cx="2071702" cy="42862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Лабораторно-практические часы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4" name="Прямая со стрелкой 103"/>
          <p:cNvCxnSpPr/>
          <p:nvPr/>
        </p:nvCxnSpPr>
        <p:spPr>
          <a:xfrm rot="5400000">
            <a:off x="1429522" y="4214024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 стрелкой 104"/>
          <p:cNvCxnSpPr/>
          <p:nvPr/>
        </p:nvCxnSpPr>
        <p:spPr>
          <a:xfrm rot="5400000">
            <a:off x="1429522" y="4785528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Скругленный прямоугольник 105"/>
          <p:cNvSpPr/>
          <p:nvPr/>
        </p:nvSpPr>
        <p:spPr>
          <a:xfrm>
            <a:off x="500034" y="4857760"/>
            <a:ext cx="2071702" cy="642942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Учебно-производственная практика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Скругленный прямоугольник 106"/>
          <p:cNvSpPr/>
          <p:nvPr/>
        </p:nvSpPr>
        <p:spPr>
          <a:xfrm>
            <a:off x="4572000" y="2857496"/>
            <a:ext cx="1285884" cy="35719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Колледж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" name="Скругленный прямоугольник 107"/>
          <p:cNvSpPr/>
          <p:nvPr/>
        </p:nvSpPr>
        <p:spPr>
          <a:xfrm>
            <a:off x="2928926" y="2857496"/>
            <a:ext cx="1357322" cy="35719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Предприятие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Скругленный прямоугольник 108"/>
          <p:cNvSpPr/>
          <p:nvPr/>
        </p:nvSpPr>
        <p:spPr>
          <a:xfrm>
            <a:off x="2928926" y="3357562"/>
            <a:ext cx="1428760" cy="78581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Аудиторные занятия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(специальные дисциплины)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Скругленный прямоугольник 109"/>
          <p:cNvSpPr/>
          <p:nvPr/>
        </p:nvSpPr>
        <p:spPr>
          <a:xfrm>
            <a:off x="4500562" y="3357562"/>
            <a:ext cx="1357322" cy="78581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Аудиторные занятия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(общепрофесс. дисциплины)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1" name="Прямая со стрелкой 110"/>
          <p:cNvCxnSpPr/>
          <p:nvPr/>
        </p:nvCxnSpPr>
        <p:spPr>
          <a:xfrm rot="10800000" flipV="1">
            <a:off x="3500430" y="2714620"/>
            <a:ext cx="571504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 стрелкой 113"/>
          <p:cNvCxnSpPr/>
          <p:nvPr/>
        </p:nvCxnSpPr>
        <p:spPr>
          <a:xfrm>
            <a:off x="4786314" y="2714620"/>
            <a:ext cx="571504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 стрелкой 118"/>
          <p:cNvCxnSpPr/>
          <p:nvPr/>
        </p:nvCxnSpPr>
        <p:spPr>
          <a:xfrm rot="5400000">
            <a:off x="3572662" y="3285330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 стрелкой 123"/>
          <p:cNvCxnSpPr/>
          <p:nvPr/>
        </p:nvCxnSpPr>
        <p:spPr>
          <a:xfrm rot="5400000">
            <a:off x="5215736" y="3286124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Скругленный прямоугольник 126"/>
          <p:cNvSpPr/>
          <p:nvPr/>
        </p:nvSpPr>
        <p:spPr>
          <a:xfrm>
            <a:off x="2928926" y="4286256"/>
            <a:ext cx="2071702" cy="42862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Лабораторно-практические часы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8" name="Прямая со стрелкой 127"/>
          <p:cNvCxnSpPr/>
          <p:nvPr/>
        </p:nvCxnSpPr>
        <p:spPr>
          <a:xfrm rot="5400000">
            <a:off x="3858414" y="4785528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" name="Скругленный прямоугольник 128"/>
          <p:cNvSpPr/>
          <p:nvPr/>
        </p:nvSpPr>
        <p:spPr>
          <a:xfrm>
            <a:off x="2928926" y="4857760"/>
            <a:ext cx="2071702" cy="642942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Учебно-производственная практика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0" name="Прямая со стрелкой 129"/>
          <p:cNvCxnSpPr/>
          <p:nvPr/>
        </p:nvCxnSpPr>
        <p:spPr>
          <a:xfrm rot="5400000">
            <a:off x="3857223" y="4214421"/>
            <a:ext cx="14287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Прямая со стрелкой 139"/>
          <p:cNvCxnSpPr/>
          <p:nvPr/>
        </p:nvCxnSpPr>
        <p:spPr>
          <a:xfrm rot="5400000">
            <a:off x="1362846" y="5638022"/>
            <a:ext cx="285752" cy="11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4" name="Скругленный прямоугольник 143"/>
          <p:cNvSpPr/>
          <p:nvPr/>
        </p:nvSpPr>
        <p:spPr>
          <a:xfrm>
            <a:off x="500034" y="5786454"/>
            <a:ext cx="5429288" cy="21431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Сессии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6" name="Прямая со стрелкой 145"/>
          <p:cNvCxnSpPr/>
          <p:nvPr/>
        </p:nvCxnSpPr>
        <p:spPr>
          <a:xfrm rot="5400000">
            <a:off x="4643041" y="5714619"/>
            <a:ext cx="14287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Прямая соединительная линия 149"/>
          <p:cNvCxnSpPr/>
          <p:nvPr/>
        </p:nvCxnSpPr>
        <p:spPr>
          <a:xfrm rot="5400000">
            <a:off x="3929852" y="5572140"/>
            <a:ext cx="142082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5" name="Прямая соединительная линия 154"/>
          <p:cNvCxnSpPr/>
          <p:nvPr/>
        </p:nvCxnSpPr>
        <p:spPr>
          <a:xfrm>
            <a:off x="4000496" y="5643578"/>
            <a:ext cx="135732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Прямая соединительная линия 159"/>
          <p:cNvCxnSpPr/>
          <p:nvPr/>
        </p:nvCxnSpPr>
        <p:spPr>
          <a:xfrm rot="5400000">
            <a:off x="4606925" y="4893479"/>
            <a:ext cx="1500992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7" name="Скругленный прямоугольник 166"/>
          <p:cNvSpPr/>
          <p:nvPr/>
        </p:nvSpPr>
        <p:spPr>
          <a:xfrm>
            <a:off x="500034" y="6143644"/>
            <a:ext cx="8501122" cy="21431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Дипломная работа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8" name="Скругленный прямоугольник 167"/>
          <p:cNvSpPr/>
          <p:nvPr/>
        </p:nvSpPr>
        <p:spPr>
          <a:xfrm>
            <a:off x="500034" y="6500834"/>
            <a:ext cx="8501122" cy="21431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Выпуск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9" name="Скругленный прямоугольник 168"/>
          <p:cNvSpPr/>
          <p:nvPr/>
        </p:nvSpPr>
        <p:spPr>
          <a:xfrm>
            <a:off x="7643834" y="2857496"/>
            <a:ext cx="1357322" cy="35719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Колледж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0" name="Скругленный прямоугольник 169"/>
          <p:cNvSpPr/>
          <p:nvPr/>
        </p:nvSpPr>
        <p:spPr>
          <a:xfrm>
            <a:off x="6000760" y="2857496"/>
            <a:ext cx="1357322" cy="35719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Предприятие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1" name="Прямая со стрелкой 170"/>
          <p:cNvCxnSpPr/>
          <p:nvPr/>
        </p:nvCxnSpPr>
        <p:spPr>
          <a:xfrm rot="10800000" flipV="1">
            <a:off x="6500826" y="2714620"/>
            <a:ext cx="571504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2" name="Прямая со стрелкой 171"/>
          <p:cNvCxnSpPr/>
          <p:nvPr/>
        </p:nvCxnSpPr>
        <p:spPr>
          <a:xfrm>
            <a:off x="7929586" y="2714620"/>
            <a:ext cx="571504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Прямая со стрелкой 172"/>
          <p:cNvCxnSpPr/>
          <p:nvPr/>
        </p:nvCxnSpPr>
        <p:spPr>
          <a:xfrm rot="5400000">
            <a:off x="6215471" y="3642917"/>
            <a:ext cx="85725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8" name="Скругленный прямоугольник 177"/>
          <p:cNvSpPr/>
          <p:nvPr/>
        </p:nvSpPr>
        <p:spPr>
          <a:xfrm>
            <a:off x="5929322" y="4071942"/>
            <a:ext cx="1571636" cy="1357322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Учебно-производственная практика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(трудовая деятельность, лабораторная работа)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0" name="Прямая со стрелкой 179"/>
          <p:cNvCxnSpPr/>
          <p:nvPr/>
        </p:nvCxnSpPr>
        <p:spPr>
          <a:xfrm rot="5400000">
            <a:off x="8322892" y="3321446"/>
            <a:ext cx="214314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Скругленный прямоугольник 182"/>
          <p:cNvSpPr/>
          <p:nvPr/>
        </p:nvSpPr>
        <p:spPr>
          <a:xfrm>
            <a:off x="7643834" y="3429000"/>
            <a:ext cx="1357322" cy="185738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Практико-ориентированные часы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(консультации, лабораторные работы, зачеты, экзамены  по всем дисциплинам)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7" name="Прямая со стрелкой 186"/>
          <p:cNvCxnSpPr/>
          <p:nvPr/>
        </p:nvCxnSpPr>
        <p:spPr>
          <a:xfrm rot="5400000">
            <a:off x="3144034" y="6072206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3" name="Прямая со стрелкой 192"/>
          <p:cNvCxnSpPr/>
          <p:nvPr/>
        </p:nvCxnSpPr>
        <p:spPr>
          <a:xfrm rot="5400000">
            <a:off x="4644232" y="6428602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4" name="Прямая соединительная линия 193"/>
          <p:cNvCxnSpPr/>
          <p:nvPr/>
        </p:nvCxnSpPr>
        <p:spPr>
          <a:xfrm rot="16200000" flipH="1">
            <a:off x="8113339" y="5541579"/>
            <a:ext cx="489748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1" name="Прямая соединительная линия 200"/>
          <p:cNvCxnSpPr/>
          <p:nvPr/>
        </p:nvCxnSpPr>
        <p:spPr>
          <a:xfrm rot="5400000">
            <a:off x="6479787" y="5593179"/>
            <a:ext cx="337350" cy="95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5" name="Прямая соединительная линия 204"/>
          <p:cNvCxnSpPr/>
          <p:nvPr/>
        </p:nvCxnSpPr>
        <p:spPr>
          <a:xfrm>
            <a:off x="6643702" y="5786454"/>
            <a:ext cx="171451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7" name="Прямая со стрелкой 206"/>
          <p:cNvCxnSpPr/>
          <p:nvPr/>
        </p:nvCxnSpPr>
        <p:spPr>
          <a:xfrm rot="5400000">
            <a:off x="7327522" y="5959890"/>
            <a:ext cx="357190" cy="103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9" name="Прямая со стрелкой 208"/>
          <p:cNvCxnSpPr/>
          <p:nvPr/>
        </p:nvCxnSpPr>
        <p:spPr>
          <a:xfrm rot="10800000">
            <a:off x="7358082" y="314166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Прямая со стрелкой 212"/>
          <p:cNvCxnSpPr/>
          <p:nvPr/>
        </p:nvCxnSpPr>
        <p:spPr>
          <a:xfrm flipV="1">
            <a:off x="7358082" y="2928934"/>
            <a:ext cx="285752" cy="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2" name="Прямая со стрелкой 221"/>
          <p:cNvCxnSpPr/>
          <p:nvPr/>
        </p:nvCxnSpPr>
        <p:spPr>
          <a:xfrm rot="10800000">
            <a:off x="4286248" y="314324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3" name="Прямая со стрелкой 222"/>
          <p:cNvCxnSpPr/>
          <p:nvPr/>
        </p:nvCxnSpPr>
        <p:spPr>
          <a:xfrm flipV="1">
            <a:off x="4286248" y="2928934"/>
            <a:ext cx="285752" cy="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2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2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2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2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2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2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2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2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 animBg="1"/>
      <p:bldP spid="73" grpId="0" animBg="1"/>
      <p:bldP spid="83" grpId="0" animBg="1"/>
      <p:bldP spid="84" grpId="0" animBg="1"/>
      <p:bldP spid="85" grpId="0" animBg="1"/>
      <p:bldP spid="91" grpId="0" animBg="1"/>
      <p:bldP spid="94" grpId="0" animBg="1"/>
      <p:bldP spid="96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27" grpId="0" animBg="1"/>
      <p:bldP spid="129" grpId="0" animBg="1"/>
      <p:bldP spid="144" grpId="0" animBg="1"/>
      <p:bldP spid="167" grpId="0" animBg="1"/>
      <p:bldP spid="168" grpId="0" animBg="1"/>
      <p:bldP spid="169" grpId="0" animBg="1"/>
      <p:bldP spid="170" grpId="0" animBg="1"/>
      <p:bldP spid="178" grpId="0" animBg="1"/>
      <p:bldP spid="18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0100" y="142851"/>
            <a:ext cx="7772400" cy="1071571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Традиционная форма</a:t>
            </a:r>
            <a:b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обучения студентов (по ФГОС)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E:\КЛАСТЕР\мкс.gif"/>
          <p:cNvPicPr>
            <a:picLocks noChangeAspect="1" noChangeArrowheads="1"/>
          </p:cNvPicPr>
          <p:nvPr/>
        </p:nvPicPr>
        <p:blipFill>
          <a:blip r:embed="rId3" cstate="print">
            <a:lum bright="-27000" contrast="27000"/>
          </a:blip>
          <a:srcRect/>
          <a:stretch>
            <a:fillRect/>
          </a:stretch>
        </p:blipFill>
        <p:spPr bwMode="auto">
          <a:xfrm>
            <a:off x="214282" y="142852"/>
            <a:ext cx="118110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кругленный прямоугольник 11"/>
          <p:cNvSpPr/>
          <p:nvPr/>
        </p:nvSpPr>
        <p:spPr>
          <a:xfrm>
            <a:off x="3500430" y="1500174"/>
            <a:ext cx="2143140" cy="35719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Колледж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43240" y="2143116"/>
            <a:ext cx="2857520" cy="1000132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Аудиторные занятия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(специальные и общепрофессиональные дисциплины)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>
            <a:stCxn id="12" idx="2"/>
          </p:cNvCxnSpPr>
          <p:nvPr/>
        </p:nvCxnSpPr>
        <p:spPr>
          <a:xfrm rot="5400000">
            <a:off x="4428330" y="199944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Скругленный прямоугольник 16"/>
          <p:cNvSpPr/>
          <p:nvPr/>
        </p:nvSpPr>
        <p:spPr>
          <a:xfrm>
            <a:off x="2928926" y="3357562"/>
            <a:ext cx="3286148" cy="42862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Лабораторно-практические часы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 стрелкой 17"/>
          <p:cNvCxnSpPr>
            <a:endCxn id="17" idx="0"/>
          </p:cNvCxnSpPr>
          <p:nvPr/>
        </p:nvCxnSpPr>
        <p:spPr>
          <a:xfrm rot="5400000">
            <a:off x="4464843" y="3250405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4428330" y="3929066"/>
            <a:ext cx="28654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2643174" y="4071942"/>
            <a:ext cx="3857652" cy="42862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Учебно-производственная практика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357422" y="4786322"/>
            <a:ext cx="4429156" cy="35719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Сессии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857356" y="5429264"/>
            <a:ext cx="5286412" cy="42862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Дипломная работа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Прямая со стрелкой 37"/>
          <p:cNvCxnSpPr/>
          <p:nvPr/>
        </p:nvCxnSpPr>
        <p:spPr>
          <a:xfrm rot="5400000">
            <a:off x="4428727" y="5285991"/>
            <a:ext cx="285752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/>
          <p:nvPr/>
        </p:nvCxnSpPr>
        <p:spPr>
          <a:xfrm rot="5400000">
            <a:off x="4429918" y="4643446"/>
            <a:ext cx="284958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Скругленный прямоугольник 83"/>
          <p:cNvSpPr/>
          <p:nvPr/>
        </p:nvSpPr>
        <p:spPr>
          <a:xfrm>
            <a:off x="1571604" y="6143644"/>
            <a:ext cx="5786478" cy="42862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Выпуск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5" name="Прямая со стрелкой 84"/>
          <p:cNvCxnSpPr/>
          <p:nvPr/>
        </p:nvCxnSpPr>
        <p:spPr>
          <a:xfrm rot="5400000">
            <a:off x="4429521" y="6000371"/>
            <a:ext cx="285752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5" grpId="0" animBg="1"/>
      <p:bldP spid="17" grpId="0" animBg="1"/>
      <p:bldP spid="20" grpId="0" animBg="1"/>
      <p:bldP spid="32" grpId="0" animBg="1"/>
      <p:bldP spid="37" grpId="0" animBg="1"/>
      <p:bldP spid="8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0100" y="142851"/>
            <a:ext cx="7772400" cy="1071571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Преимущества </a:t>
            </a:r>
            <a:br>
              <a:rPr lang="ru-RU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традиционной формы обучения</a:t>
            </a:r>
            <a:endParaRPr lang="ru-RU" sz="3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E:\КЛАСТЕР\мкс.gif"/>
          <p:cNvPicPr>
            <a:picLocks noChangeAspect="1" noChangeArrowheads="1"/>
          </p:cNvPicPr>
          <p:nvPr/>
        </p:nvPicPr>
        <p:blipFill>
          <a:blip r:embed="rId3" cstate="print">
            <a:lum bright="-27000" contrast="27000"/>
          </a:blip>
          <a:srcRect/>
          <a:stretch>
            <a:fillRect/>
          </a:stretch>
        </p:blipFill>
        <p:spPr bwMode="auto">
          <a:xfrm>
            <a:off x="214282" y="142852"/>
            <a:ext cx="118110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928662" y="1571612"/>
            <a:ext cx="70009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363538"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Оптимальная форма для изучения общеобразовательных предметов;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000100" y="2786058"/>
            <a:ext cx="68580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363538"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Постоянный контакт студента с  преподавателем;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000100" y="3857628"/>
            <a:ext cx="67866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363538"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Возможность контроля посещаемости со стороны родителей;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000100" y="5000636"/>
            <a:ext cx="69294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363538"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Возможность получения прочных теоретических знаний.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/>
      <p:bldP spid="22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Недостатки </a:t>
            </a:r>
            <a:br>
              <a:rPr lang="ru-RU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традиционной формы обучения</a:t>
            </a:r>
            <a:endParaRPr lang="ru-RU" sz="3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E:\КЛАСТЕР\мкс.gif"/>
          <p:cNvPicPr>
            <a:picLocks noChangeAspect="1" noChangeArrowheads="1"/>
          </p:cNvPicPr>
          <p:nvPr/>
        </p:nvPicPr>
        <p:blipFill>
          <a:blip r:embed="rId3" cstate="print">
            <a:lum bright="-27000" contrast="27000"/>
          </a:blip>
          <a:srcRect/>
          <a:stretch>
            <a:fillRect/>
          </a:stretch>
        </p:blipFill>
        <p:spPr bwMode="auto">
          <a:xfrm>
            <a:off x="142844" y="142852"/>
            <a:ext cx="118110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28596" y="2285992"/>
            <a:ext cx="814393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indent="-450850">
              <a:buFont typeface="Wingdings" pitchFamily="2" charset="2"/>
              <a:buChar char="ü"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Подготовкой к занятиям больше занимается преподаватель чем студент;</a:t>
            </a:r>
            <a:endParaRPr lang="ru-RU" sz="2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3143248"/>
            <a:ext cx="814393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6088" indent="-446088">
              <a:buFont typeface="Wingdings" pitchFamily="2" charset="2"/>
              <a:buChar char="ü"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Присутствие студентов на занятиях необязательно влечет за собой получение ими знаний;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4000504"/>
            <a:ext cx="821537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>
              <a:buFont typeface="Wingdings" pitchFamily="2" charset="2"/>
              <a:buChar char="ü"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Полученные знания недостаточно закрепляются практикой;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4857760"/>
            <a:ext cx="800105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>
              <a:buFont typeface="Wingdings" pitchFamily="2" charset="2"/>
              <a:buChar char="ü"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Студенту не прививаются навыки самостоятельной работы;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5715016"/>
            <a:ext cx="800105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>
              <a:buFont typeface="Wingdings" pitchFamily="2" charset="2"/>
              <a:buChar char="ü"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Большое влияние на качество обучения оказывает личность педагога.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1285860"/>
            <a:ext cx="771530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indent="-450850">
              <a:buFont typeface="Wingdings" pitchFamily="2" charset="2"/>
              <a:buChar char="ü"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Непосещение студентами занятий, ведущее к пробелам по пройденному материалу;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4414" y="1"/>
            <a:ext cx="7715304" cy="107154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«Дуальная» форма обучения студентов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E:\КЛАСТЕР\мкс.gif"/>
          <p:cNvPicPr>
            <a:picLocks noChangeAspect="1" noChangeArrowheads="1"/>
          </p:cNvPicPr>
          <p:nvPr/>
        </p:nvPicPr>
        <p:blipFill>
          <a:blip r:embed="rId3" cstate="print">
            <a:lum bright="-27000" contrast="27000"/>
          </a:blip>
          <a:srcRect/>
          <a:stretch>
            <a:fillRect/>
          </a:stretch>
        </p:blipFill>
        <p:spPr bwMode="auto">
          <a:xfrm>
            <a:off x="214282" y="142852"/>
            <a:ext cx="118110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Скругленный прямоугольник 21"/>
          <p:cNvSpPr/>
          <p:nvPr/>
        </p:nvSpPr>
        <p:spPr>
          <a:xfrm>
            <a:off x="4714876" y="1357298"/>
            <a:ext cx="2357454" cy="35719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Колледж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000232" y="1357298"/>
            <a:ext cx="2428892" cy="35719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Предприятие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928794" y="1857364"/>
            <a:ext cx="2571768" cy="78581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Аудиторные занятия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(специальные дисциплины)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643438" y="1857364"/>
            <a:ext cx="2428892" cy="78581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Аудиторные занятия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(общепрофесс. дисциплины)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 rot="5400000">
            <a:off x="3715538" y="1785132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>
            <a:off x="5358612" y="1785926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Скругленный прямоугольник 27"/>
          <p:cNvSpPr/>
          <p:nvPr/>
        </p:nvSpPr>
        <p:spPr>
          <a:xfrm>
            <a:off x="1928794" y="2786058"/>
            <a:ext cx="3214710" cy="42862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Лабораторно-практические часы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 rot="5400000">
            <a:off x="4001290" y="3285330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Скругленный прямоугольник 29"/>
          <p:cNvSpPr/>
          <p:nvPr/>
        </p:nvSpPr>
        <p:spPr>
          <a:xfrm>
            <a:off x="1928794" y="3357562"/>
            <a:ext cx="3214710" cy="642942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Учебно-производственная практика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rot="5400000">
            <a:off x="4000099" y="2714223"/>
            <a:ext cx="142876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4072728" y="4071942"/>
            <a:ext cx="142082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143372" y="4143380"/>
            <a:ext cx="135732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4749801" y="3393281"/>
            <a:ext cx="1500992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5400000">
            <a:off x="3286910" y="4572008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10800000">
            <a:off x="4429124" y="164305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V="1">
            <a:off x="4429124" y="1428736"/>
            <a:ext cx="285752" cy="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Скругленный прямоугольник 42"/>
          <p:cNvSpPr/>
          <p:nvPr/>
        </p:nvSpPr>
        <p:spPr>
          <a:xfrm>
            <a:off x="2500298" y="4429132"/>
            <a:ext cx="4429156" cy="35719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Сессии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000232" y="5072074"/>
            <a:ext cx="5286412" cy="42862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Дипломная работа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5" name="Прямая со стрелкой 44"/>
          <p:cNvCxnSpPr/>
          <p:nvPr/>
        </p:nvCxnSpPr>
        <p:spPr>
          <a:xfrm rot="5400000">
            <a:off x="4571603" y="4928801"/>
            <a:ext cx="285752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5400000">
            <a:off x="4572794" y="4286256"/>
            <a:ext cx="284958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5400000">
            <a:off x="4572397" y="5643181"/>
            <a:ext cx="285752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Скругленный прямоугольник 47"/>
          <p:cNvSpPr/>
          <p:nvPr/>
        </p:nvSpPr>
        <p:spPr>
          <a:xfrm>
            <a:off x="1714480" y="5786454"/>
            <a:ext cx="5786478" cy="42862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Выпуск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 animBg="1"/>
      <p:bldP spid="23" grpId="0" animBg="1"/>
      <p:bldP spid="24" grpId="0" animBg="1"/>
      <p:bldP spid="25" grpId="0" animBg="1"/>
      <p:bldP spid="28" grpId="0" animBg="1"/>
      <p:bldP spid="30" grpId="0" animBg="1"/>
      <p:bldP spid="43" grpId="0" animBg="1"/>
      <p:bldP spid="44" grpId="0" animBg="1"/>
      <p:bldP spid="4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S102589847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Grace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27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  <a:tile tx="0" ty="0" sx="80000" sy="85000" flip="none" algn="tl"/>
        </a:blipFill>
      </a:fillStyleLst>
      <a:lnStyleLst>
        <a:ln w="13175" cap="flat" cmpd="sng" algn="ctr">
          <a:solidFill>
            <a:schemeClr val="phClr">
              <a:alpha val="100000"/>
            </a:schemeClr>
          </a:solidFill>
          <a:prstDash val="solid"/>
        </a:ln>
        <a:ln w="19525" cap="flat" cmpd="sng" algn="ctr">
          <a:solidFill>
            <a:schemeClr val="phClr">
              <a:alpha val="100000"/>
            </a:schemeClr>
          </a:solidFill>
          <a:prstDash val="solid"/>
        </a:ln>
        <a:ln w="2635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95000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4800000"/>
            </a:lightRig>
          </a:scene3d>
          <a:sp3d contourW="12700" prstMaterial="powder">
            <a:bevelT h="25400"/>
            <a:bevelB h="2540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254000" dist="50800" dir="2700000" algn="tl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4800000"/>
            </a:lightRig>
          </a:scene3d>
          <a:sp3d contourW="12700" prstMaterial="powder">
            <a:bevelT h="25400"/>
            <a:bevelB h="2540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254000" dist="50800" dir="2700000" algn="tl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F18B01-1A88-40F1-B872-3260BEF31E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TS102589847</Template>
  <TotalTime>0</TotalTime>
  <Words>487</Words>
  <Application>Microsoft Office PowerPoint</Application>
  <PresentationFormat>Экран (4:3)</PresentationFormat>
  <Paragraphs>105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TS102589847</vt:lpstr>
      <vt:lpstr>  ВНЕДРЕНИЕ  НОВЫХ ФОРМ ОБУЧЕНИЯ СТУДЕНТОВ В РАМКАХ ЭКСПЕРИМЕНТАЛЬНОЙ ПЛОЩАДКИ  </vt:lpstr>
      <vt:lpstr>Проблемы современного профессионального образования</vt:lpstr>
      <vt:lpstr>Действующие пути  получения знаний </vt:lpstr>
      <vt:lpstr>Альтернативные пути  получения знаний</vt:lpstr>
      <vt:lpstr>Траектории различных форм обучения студентов колледжа в рамках экспериментальной площадки</vt:lpstr>
      <vt:lpstr>Традиционная форма обучения студентов (по ФГОС)</vt:lpstr>
      <vt:lpstr>Преимущества  традиционной формы обучения</vt:lpstr>
      <vt:lpstr>Недостатки  традиционной формы обучения</vt:lpstr>
      <vt:lpstr>«Дуальная» форма обучения студентов</vt:lpstr>
      <vt:lpstr>Практико-ориентированная  форма обучения</vt:lpstr>
      <vt:lpstr>Преимущества «дуальной» и  практико-ориентированной форм обучения</vt:lpstr>
      <vt:lpstr>Преимущества «дуальной» и  практико-ориентированной форм обучения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2012-09-25T10:47:53Z</dcterms:created>
  <dcterms:modified xsi:type="dcterms:W3CDTF">2017-06-23T11:21:15Z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TC025898479991</vt:lpwstr>
  </property>
</Properties>
</file>